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9B21-ABF4-416F-8D1D-B6A0A33A8069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AE25-8424-45BD-B200-7C33613F96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7139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9B21-ABF4-416F-8D1D-B6A0A33A8069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AE25-8424-45BD-B200-7C33613F96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4962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9B21-ABF4-416F-8D1D-B6A0A33A8069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AE25-8424-45BD-B200-7C33613F96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7287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9B21-ABF4-416F-8D1D-B6A0A33A8069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AE25-8424-45BD-B200-7C33613F9663}" type="slidenum">
              <a:rPr lang="el-GR" smtClean="0"/>
              <a:t>‹#›</a:t>
            </a:fld>
            <a:endParaRPr lang="el-G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4131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9B21-ABF4-416F-8D1D-B6A0A33A8069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AE25-8424-45BD-B200-7C33613F96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831502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9B21-ABF4-416F-8D1D-B6A0A33A8069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AE25-8424-45BD-B200-7C33613F96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261016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9B21-ABF4-416F-8D1D-B6A0A33A8069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AE25-8424-45BD-B200-7C33613F96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6961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9B21-ABF4-416F-8D1D-B6A0A33A8069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AE25-8424-45BD-B200-7C33613F96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66793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9B21-ABF4-416F-8D1D-B6A0A33A8069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AE25-8424-45BD-B200-7C33613F96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5641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9B21-ABF4-416F-8D1D-B6A0A33A8069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AE25-8424-45BD-B200-7C33613F96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85052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9B21-ABF4-416F-8D1D-B6A0A33A8069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AE25-8424-45BD-B200-7C33613F96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6354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9B21-ABF4-416F-8D1D-B6A0A33A8069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AE25-8424-45BD-B200-7C33613F96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0959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9B21-ABF4-416F-8D1D-B6A0A33A8069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AE25-8424-45BD-B200-7C33613F96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7576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9B21-ABF4-416F-8D1D-B6A0A33A8069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AE25-8424-45BD-B200-7C33613F96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11722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9B21-ABF4-416F-8D1D-B6A0A33A8069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AE25-8424-45BD-B200-7C33613F96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2345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9B21-ABF4-416F-8D1D-B6A0A33A8069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AE25-8424-45BD-B200-7C33613F96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74561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9B21-ABF4-416F-8D1D-B6A0A33A8069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AE25-8424-45BD-B200-7C33613F96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322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5D19B21-ABF4-416F-8D1D-B6A0A33A8069}" type="datetimeFigureOut">
              <a:rPr lang="el-GR" smtClean="0"/>
              <a:t>27/3/2020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8AE25-8424-45BD-B200-7C33613F96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88244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911" y="476519"/>
            <a:ext cx="10792497" cy="4353058"/>
          </a:xfrm>
        </p:spPr>
        <p:txBody>
          <a:bodyPr>
            <a:normAutofit fontScale="90000"/>
          </a:bodyPr>
          <a:lstStyle/>
          <a:p>
            <a:r>
              <a:rPr lang="el-GR" sz="3200" b="1" dirty="0" smtClean="0"/>
              <a:t>Β΄ΓΥΜΝΑΣΙΟΥ</a:t>
            </a:r>
            <a:br>
              <a:rPr lang="el-GR" sz="3200" b="1" dirty="0" smtClean="0"/>
            </a:br>
            <a:r>
              <a:rPr lang="el-GR" sz="3200" b="1" dirty="0" smtClean="0"/>
              <a:t>ΕΠΑΝΑΛΗΠΤΙΚΕΣ ΑΣΚΗΣΕΙΣ</a:t>
            </a:r>
            <a:br>
              <a:rPr lang="el-GR" sz="3200" b="1" dirty="0" smtClean="0"/>
            </a:br>
            <a:r>
              <a:rPr lang="el-GR" sz="3200" b="1" dirty="0"/>
              <a:t/>
            </a:r>
            <a:br>
              <a:rPr lang="el-GR" sz="3200" b="1" dirty="0"/>
            </a:br>
            <a:r>
              <a:rPr lang="el-GR" sz="3200" b="1" dirty="0" smtClean="0">
                <a:solidFill>
                  <a:srgbClr val="92D050"/>
                </a:solidFill>
              </a:rPr>
              <a:t>Για τα κεφάλαια 1-10</a:t>
            </a:r>
            <a:r>
              <a:rPr lang="en-US" sz="3200" b="1" dirty="0" smtClean="0">
                <a:solidFill>
                  <a:srgbClr val="92D050"/>
                </a:solidFill>
              </a:rPr>
              <a:t/>
            </a:r>
            <a:br>
              <a:rPr lang="en-US" sz="3200" b="1" dirty="0" smtClean="0">
                <a:solidFill>
                  <a:srgbClr val="92D050"/>
                </a:solidFill>
              </a:rPr>
            </a:br>
            <a:r>
              <a:rPr lang="el-GR" sz="3200" b="1" dirty="0" smtClean="0"/>
              <a:t>          </a:t>
            </a: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/>
              <a:t/>
            </a:r>
            <a:br>
              <a:rPr lang="el-GR" sz="3200" dirty="0"/>
            </a:br>
            <a:r>
              <a:rPr lang="el-GR" sz="2800" dirty="0" smtClean="0">
                <a:latin typeface="Arial Black" panose="020B0A04020102020204" pitchFamily="34" charset="0"/>
              </a:rPr>
              <a:t>Ας ξαναθυμηθούμε μερικές… από τις γνώσεις που μάθαμε!!! </a:t>
            </a:r>
            <a:endParaRPr lang="el-GR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8245" y="90153"/>
            <a:ext cx="2245016" cy="320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43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…από το κεφ. </a:t>
            </a:r>
            <a:r>
              <a:rPr lang="el-GR" dirty="0" smtClean="0"/>
              <a:t>8  </a:t>
            </a:r>
            <a:r>
              <a:rPr lang="el-GR" dirty="0"/>
              <a:t>σελ. </a:t>
            </a:r>
            <a:r>
              <a:rPr lang="el-GR" dirty="0" smtClean="0"/>
              <a:t>41-42</a:t>
            </a:r>
            <a:endParaRPr lang="el-GR" dirty="0"/>
          </a:p>
          <a:p>
            <a:pPr marL="0" indent="0">
              <a:buNone/>
            </a:pPr>
            <a:r>
              <a:rPr lang="el-GR" dirty="0" smtClean="0">
                <a:solidFill>
                  <a:srgbClr val="00B050"/>
                </a:solidFill>
              </a:rPr>
              <a:t>Συμπλήρωσε τα κενά!</a:t>
            </a:r>
          </a:p>
          <a:p>
            <a:r>
              <a:rPr lang="el-GR" dirty="0" smtClean="0"/>
              <a:t>Δεν γνωρίζουμε πολλά για το Χριστό ως παιδί και ως νέο. Μόνο ο ευαγγελιστής………………..διηγείται κάτι όταν ο Ιησούς ήταν….. ημερών, …… ημερών και …… ετών.</a:t>
            </a:r>
          </a:p>
          <a:p>
            <a:r>
              <a:rPr lang="el-GR" dirty="0" smtClean="0"/>
              <a:t>Στα Ιεροσόλυμα βρισκόταν  ένας άνθρωπος που τον έλεγαν……………... .</a:t>
            </a:r>
          </a:p>
          <a:p>
            <a:r>
              <a:rPr lang="el-GR" dirty="0" smtClean="0"/>
              <a:t>Το Άγιο Πνεύμα του υπέδειξε να πάει στο Ναό και όταν είδε τον Ιησού τον πήρε αγκαλιά και είπε: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</a:t>
            </a:r>
          </a:p>
          <a:p>
            <a:r>
              <a:rPr lang="el-GR" dirty="0" smtClean="0"/>
              <a:t>Ο γέροντας ευλόγησε τον Ιωσήφ και τη μητέρα του Χριστού και είπε στη Μαρία πως το παιδί Αυτό </a:t>
            </a:r>
            <a:r>
              <a:rPr lang="el-GR" dirty="0" smtClean="0">
                <a:solidFill>
                  <a:srgbClr val="00B050"/>
                </a:solidFill>
              </a:rPr>
              <a:t>θα είναι σημείο……………..</a:t>
            </a:r>
          </a:p>
          <a:p>
            <a:r>
              <a:rPr lang="el-GR" dirty="0" smtClean="0"/>
              <a:t>Όταν Ιησούς έγινε …… χρονών πήγαν στα…………………… για τη γιορτή του………………..</a:t>
            </a:r>
          </a:p>
          <a:p>
            <a:r>
              <a:rPr lang="el-GR" dirty="0" smtClean="0"/>
              <a:t>Επιστρέφοντας προς το σπίτι τους κατάλαβαν πως ο Ιησούς δεν ήταν μαζί τους και όταν τον έψαξαν τον βρήκαν στο Ναό. Τότε ο Ιησούς τους απάντησε:  …………………………………………………………………………………………………………………………………………………………………………………………………………………………………………….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1326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…από το κεφ. </a:t>
            </a:r>
            <a:r>
              <a:rPr lang="en-US" dirty="0" smtClean="0"/>
              <a:t>9</a:t>
            </a:r>
            <a:r>
              <a:rPr lang="el-GR" dirty="0" smtClean="0"/>
              <a:t>  </a:t>
            </a:r>
            <a:r>
              <a:rPr lang="el-GR" dirty="0"/>
              <a:t>σελ. </a:t>
            </a:r>
            <a:r>
              <a:rPr lang="el-GR" dirty="0" smtClean="0"/>
              <a:t>4</a:t>
            </a:r>
            <a:r>
              <a:rPr lang="en-US" dirty="0" smtClean="0"/>
              <a:t>5</a:t>
            </a:r>
            <a:r>
              <a:rPr lang="el-GR" dirty="0" smtClean="0"/>
              <a:t>-4</a:t>
            </a:r>
            <a:r>
              <a:rPr lang="en-US" dirty="0" smtClean="0"/>
              <a:t>6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sz="2800" dirty="0"/>
              <a:t>Σωστό(Σ)  Ή… Λάθος(Λ</a:t>
            </a:r>
            <a:r>
              <a:rPr lang="el-GR" sz="2800" dirty="0" smtClean="0"/>
              <a:t>)</a:t>
            </a:r>
            <a:endParaRPr lang="en-US" sz="2800" dirty="0" smtClean="0"/>
          </a:p>
          <a:p>
            <a:r>
              <a:rPr lang="el-GR" sz="2400" dirty="0" smtClean="0"/>
              <a:t>Ο Ιωάννης  ο Βαπτιστής ήταν ξάδελφος του Χριστού</a:t>
            </a:r>
          </a:p>
          <a:p>
            <a:r>
              <a:rPr lang="el-GR" sz="2400" dirty="0" smtClean="0"/>
              <a:t>Ήταν ο τελευταίος φλογερός προφήτης της Π. Διαθήκης</a:t>
            </a:r>
          </a:p>
          <a:p>
            <a:r>
              <a:rPr lang="el-GR" sz="2400" dirty="0" smtClean="0"/>
              <a:t>Έκανε μια πλούσια και άνετη ζωή στην πόλη</a:t>
            </a:r>
          </a:p>
          <a:p>
            <a:r>
              <a:rPr lang="el-GR" sz="2400" dirty="0" smtClean="0"/>
              <a:t>Κήρυττε : ¨Μετανοείτε, γιατί έφτασε η Βασιλεία του Θεού</a:t>
            </a:r>
          </a:p>
          <a:p>
            <a:r>
              <a:rPr lang="el-GR" sz="2400" dirty="0" smtClean="0"/>
              <a:t>Δεν υπήρχε κανείς που τον ακολουθούσε και βαπτιζόταν</a:t>
            </a:r>
          </a:p>
          <a:p>
            <a:r>
              <a:rPr lang="el-GR" sz="2400" dirty="0" smtClean="0"/>
              <a:t>Προετοίμασε με το έργο του το δρόμο για τον ερχομό του Μεσσία</a:t>
            </a:r>
          </a:p>
          <a:p>
            <a:r>
              <a:rPr lang="el-GR" sz="2400" dirty="0" smtClean="0"/>
              <a:t>Ο Ιωάννης είχε εξαιρετικές σχέσεις με τον βασιλιά Ηρώδη</a:t>
            </a:r>
          </a:p>
          <a:p>
            <a:r>
              <a:rPr lang="el-GR" sz="2400" dirty="0" smtClean="0"/>
              <a:t>Η Ηρωδιάδα μισούσε τον Ιωάννη και ήθελε να τον σκοτώσει</a:t>
            </a:r>
          </a:p>
          <a:p>
            <a:r>
              <a:rPr lang="el-GR" sz="2400" dirty="0" smtClean="0"/>
              <a:t>Ο Ηρώδης δεν φοβόταν τον  δίκαιο και άγιο Ιωάννη</a:t>
            </a:r>
          </a:p>
          <a:p>
            <a:r>
              <a:rPr lang="el-GR" sz="2400" dirty="0" smtClean="0"/>
              <a:t>Ο Ιωάννης ο πρόδρομος(βαπτιστής) αποκεφαλίστηκε </a:t>
            </a:r>
          </a:p>
          <a:p>
            <a:endParaRPr lang="el-GR" sz="2400" dirty="0"/>
          </a:p>
        </p:txBody>
      </p:sp>
      <p:sp>
        <p:nvSpPr>
          <p:cNvPr id="4" name="Rectangle 3"/>
          <p:cNvSpPr/>
          <p:nvPr/>
        </p:nvSpPr>
        <p:spPr>
          <a:xfrm>
            <a:off x="8113689" y="1442434"/>
            <a:ext cx="425003" cy="4765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8639576" y="1918952"/>
            <a:ext cx="425003" cy="4765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6888050" y="2459864"/>
            <a:ext cx="425003" cy="4765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8427074" y="2884868"/>
            <a:ext cx="425003" cy="4765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8691091" y="3361386"/>
            <a:ext cx="425003" cy="4765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Rectangle 8"/>
          <p:cNvSpPr/>
          <p:nvPr/>
        </p:nvSpPr>
        <p:spPr>
          <a:xfrm>
            <a:off x="10016542" y="3837904"/>
            <a:ext cx="425003" cy="4765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Rectangle 9"/>
          <p:cNvSpPr/>
          <p:nvPr/>
        </p:nvSpPr>
        <p:spPr>
          <a:xfrm>
            <a:off x="8639576" y="4394916"/>
            <a:ext cx="425003" cy="4765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9116094" y="4871434"/>
            <a:ext cx="425003" cy="4765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Rectangle 11"/>
          <p:cNvSpPr/>
          <p:nvPr/>
        </p:nvSpPr>
        <p:spPr>
          <a:xfrm>
            <a:off x="8002071" y="5373710"/>
            <a:ext cx="425003" cy="4765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8346578" y="5850228"/>
            <a:ext cx="425003" cy="4765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6094" y="0"/>
            <a:ext cx="3075906" cy="3747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73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…από το κεφ. </a:t>
            </a:r>
            <a:r>
              <a:rPr lang="el-GR" dirty="0" smtClean="0"/>
              <a:t>10  </a:t>
            </a:r>
            <a:r>
              <a:rPr lang="el-GR" dirty="0"/>
              <a:t>σελ. </a:t>
            </a:r>
            <a:r>
              <a:rPr lang="el-GR" dirty="0" smtClean="0"/>
              <a:t>48-49</a:t>
            </a:r>
          </a:p>
          <a:p>
            <a:pPr marL="0" indent="0">
              <a:buNone/>
            </a:pPr>
            <a:r>
              <a:rPr lang="el-GR" sz="2800" dirty="0" smtClean="0">
                <a:solidFill>
                  <a:srgbClr val="00B050"/>
                </a:solidFill>
              </a:rPr>
              <a:t>Ποιο απ’ όλα; Βάλε √ στο σωστό κουτί!</a:t>
            </a:r>
            <a:endParaRPr lang="en-US" sz="28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smtClean="0"/>
              <a:t>Ο Ιωάννης σαν είδε τον Ιησού είπε:</a:t>
            </a:r>
          </a:p>
          <a:p>
            <a:pPr marL="0" indent="0">
              <a:buNone/>
            </a:pPr>
            <a:r>
              <a:rPr lang="el-GR" dirty="0" smtClean="0"/>
              <a:t>Αυτός είναι ο αμνός του Θεού     Έρχεται ο προφήτης    Αυτός είναι ισάξιός μου</a:t>
            </a:r>
          </a:p>
          <a:p>
            <a:pPr marL="0" indent="0">
              <a:buNone/>
            </a:pPr>
            <a:r>
              <a:rPr lang="el-GR" dirty="0" smtClean="0"/>
              <a:t>Αρχικά ο Ιωάννης:</a:t>
            </a:r>
          </a:p>
          <a:p>
            <a:pPr marL="0" indent="0">
              <a:buNone/>
            </a:pPr>
            <a:r>
              <a:rPr lang="el-GR" dirty="0" smtClean="0"/>
              <a:t>Βαπτίζει τον Χριστό     καλεί τον Χριστό να κηρύξει     εμποδίζει το Χριστό να βαπτιστεί </a:t>
            </a:r>
          </a:p>
          <a:p>
            <a:pPr marL="0" indent="0">
              <a:buNone/>
            </a:pPr>
            <a:r>
              <a:rPr lang="el-GR" dirty="0" smtClean="0"/>
              <a:t>Αμέσως μετά τη βάπτιση του Χριστού:</a:t>
            </a:r>
          </a:p>
          <a:p>
            <a:pPr marL="0" indent="0">
              <a:buNone/>
            </a:pPr>
            <a:r>
              <a:rPr lang="el-GR" dirty="0" smtClean="0"/>
              <a:t>Ο Ιησούς κάνει θαύμα  Ο Ιωάννης πεθαίνει   εμφανίζεται το Άγιο Πνεύμα  και η φωνή του Θεού</a:t>
            </a:r>
          </a:p>
          <a:p>
            <a:pPr marL="0" indent="0">
              <a:buNone/>
            </a:pPr>
            <a:r>
              <a:rPr lang="el-GR" dirty="0" smtClean="0"/>
              <a:t>Η φράση « άνοιξαν οι ουρανοί</a:t>
            </a:r>
            <a:r>
              <a:rPr lang="el-GR" smtClean="0"/>
              <a:t>» </a:t>
            </a:r>
            <a:r>
              <a:rPr lang="el-GR" smtClean="0"/>
              <a:t>σημαίνει: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Ξεκίνησε καταιγίδα      πλέον επικοινωνούν οι άνθρωποι με το Θεό      ο χώρος έλαμψε από φως</a:t>
            </a:r>
          </a:p>
          <a:p>
            <a:pPr marL="0" indent="0">
              <a:buNone/>
            </a:pP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Rectangle 3"/>
          <p:cNvSpPr/>
          <p:nvPr/>
        </p:nvSpPr>
        <p:spPr>
          <a:xfrm>
            <a:off x="3747752" y="1867438"/>
            <a:ext cx="283332" cy="3863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6555346" y="1867437"/>
            <a:ext cx="294065" cy="3863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9684911" y="1880317"/>
            <a:ext cx="334849" cy="3863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2382590" y="2743202"/>
            <a:ext cx="334849" cy="3863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6048778" y="2743202"/>
            <a:ext cx="334849" cy="3863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Rectangle 8"/>
          <p:cNvSpPr/>
          <p:nvPr/>
        </p:nvSpPr>
        <p:spPr>
          <a:xfrm>
            <a:off x="10264461" y="2756081"/>
            <a:ext cx="334849" cy="3863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Rectangle 9"/>
          <p:cNvSpPr/>
          <p:nvPr/>
        </p:nvSpPr>
        <p:spPr>
          <a:xfrm>
            <a:off x="2717439" y="3593208"/>
            <a:ext cx="218936" cy="3734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5280341" y="3599649"/>
            <a:ext cx="270443" cy="3734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Rectangle 11"/>
          <p:cNvSpPr/>
          <p:nvPr/>
        </p:nvSpPr>
        <p:spPr>
          <a:xfrm>
            <a:off x="11565227" y="3599649"/>
            <a:ext cx="334849" cy="3863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2369708" y="4433556"/>
            <a:ext cx="334848" cy="3734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8023537" y="4433556"/>
            <a:ext cx="334849" cy="3863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Rectangle 14"/>
          <p:cNvSpPr/>
          <p:nvPr/>
        </p:nvSpPr>
        <p:spPr>
          <a:xfrm>
            <a:off x="11732651" y="4433556"/>
            <a:ext cx="334849" cy="3863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708" y="4982384"/>
            <a:ext cx="6580538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33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034" y="772732"/>
            <a:ext cx="9521819" cy="54756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dirty="0" smtClean="0"/>
              <a:t>Προσπάθησε να θυμηθείς τη σωστή απάντηση.</a:t>
            </a:r>
          </a:p>
          <a:p>
            <a:pPr marL="0" indent="0">
              <a:buNone/>
            </a:pPr>
            <a:endParaRPr lang="el-GR" sz="3200" dirty="0" smtClean="0"/>
          </a:p>
          <a:p>
            <a:pPr marL="0" indent="0">
              <a:buNone/>
            </a:pPr>
            <a:r>
              <a:rPr lang="el-GR" sz="3200" dirty="0" smtClean="0"/>
              <a:t>Αν </a:t>
            </a:r>
            <a:r>
              <a:rPr lang="el-GR" sz="3600" dirty="0"/>
              <a:t>χρειαστείς</a:t>
            </a:r>
            <a:r>
              <a:rPr lang="el-GR" sz="3200" dirty="0"/>
              <a:t> βοήθεια μπορείς να ανατρέξεις στο βιβλίο σου</a:t>
            </a:r>
            <a:r>
              <a:rPr lang="el-GR" sz="3200" dirty="0" smtClean="0"/>
              <a:t>.</a:t>
            </a:r>
          </a:p>
          <a:p>
            <a:pPr marL="0" indent="0">
              <a:buNone/>
            </a:pPr>
            <a:r>
              <a:rPr lang="el-GR" sz="2800" dirty="0" smtClean="0"/>
              <a:t>Μην ξεχνάς να συμβουλεύεσαι τα ερμηνευτικά σχόλια!</a:t>
            </a:r>
            <a:endParaRPr lang="el-GR" sz="2800" dirty="0"/>
          </a:p>
          <a:p>
            <a:pPr marL="0" indent="0">
              <a:buNone/>
            </a:pPr>
            <a:endParaRPr lang="el-GR" sz="3200" dirty="0"/>
          </a:p>
          <a:p>
            <a:pPr marL="0" indent="0">
              <a:buNone/>
            </a:pPr>
            <a:endParaRPr lang="el-GR" sz="3200" dirty="0" smtClean="0"/>
          </a:p>
          <a:p>
            <a:pPr marL="0" indent="0">
              <a:buNone/>
            </a:pPr>
            <a:r>
              <a:rPr lang="el-GR" sz="4400" dirty="0" smtClean="0"/>
              <a:t>Τι λες; Ξεκινάμε;;;   </a:t>
            </a:r>
          </a:p>
          <a:p>
            <a:pPr marL="0" indent="0">
              <a:buNone/>
            </a:pPr>
            <a:endParaRPr lang="el-GR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0881" y="4146998"/>
            <a:ext cx="3157845" cy="2101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93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220" y="117867"/>
            <a:ext cx="9404723" cy="1400530"/>
          </a:xfrm>
        </p:spPr>
        <p:txBody>
          <a:bodyPr/>
          <a:lstStyle/>
          <a:p>
            <a:r>
              <a:rPr lang="el-GR" sz="2800" dirty="0" smtClean="0"/>
              <a:t>…από το κεφ. 2  σελ. 14-16</a:t>
            </a:r>
            <a:br>
              <a:rPr lang="el-GR" sz="2800" dirty="0" smtClean="0"/>
            </a:b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3600" dirty="0" smtClean="0"/>
              <a:t>Σωστό(Σ)  Ή… Λάθος(Λ) </a:t>
            </a:r>
            <a:br>
              <a:rPr lang="el-GR" sz="3600" dirty="0" smtClean="0"/>
            </a:br>
            <a:endParaRPr lang="el-G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3200" dirty="0" smtClean="0"/>
              <a:t>Το θρησκευτικό κέντρο των Ισραηλιτών ήταν ο Ναός της Ιερουσαλήμ </a:t>
            </a:r>
          </a:p>
          <a:p>
            <a:r>
              <a:rPr lang="el-GR" sz="3200" dirty="0" smtClean="0"/>
              <a:t>Οι Ισραηλίτες στήριζαν την πίστη τους σε έναν αληθινό Θεό </a:t>
            </a:r>
          </a:p>
          <a:p>
            <a:r>
              <a:rPr lang="el-GR" sz="3200" dirty="0" smtClean="0"/>
              <a:t>Στις Συναγωγές προσφέρονταν θυσίες </a:t>
            </a:r>
          </a:p>
          <a:p>
            <a:r>
              <a:rPr lang="el-GR" sz="3200" dirty="0" smtClean="0"/>
              <a:t>Φαρισαίοι, </a:t>
            </a:r>
            <a:r>
              <a:rPr lang="el-GR" sz="3200" dirty="0" err="1" smtClean="0"/>
              <a:t>Σαδουκαίοι</a:t>
            </a:r>
            <a:r>
              <a:rPr lang="el-GR" sz="3200" dirty="0" smtClean="0"/>
              <a:t> και Ζηλωτές, ήταν Θρησκευτικές ομάδες στα χρόνια του Χριστού </a:t>
            </a:r>
            <a:endParaRPr lang="el-GR" sz="3200" dirty="0"/>
          </a:p>
        </p:txBody>
      </p:sp>
      <p:sp>
        <p:nvSpPr>
          <p:cNvPr id="4" name="Rectangle 3"/>
          <p:cNvSpPr/>
          <p:nvPr/>
        </p:nvSpPr>
        <p:spPr>
          <a:xfrm>
            <a:off x="7418230" y="2511380"/>
            <a:ext cx="566671" cy="5666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5293245" y="3468077"/>
            <a:ext cx="566671" cy="5666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9199872" y="4128558"/>
            <a:ext cx="566671" cy="5666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3385026" y="5539429"/>
            <a:ext cx="566671" cy="5666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989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31" y="612073"/>
            <a:ext cx="9404723" cy="1400530"/>
          </a:xfrm>
        </p:spPr>
        <p:txBody>
          <a:bodyPr/>
          <a:lstStyle/>
          <a:p>
            <a:r>
              <a:rPr lang="el-GR" sz="2800" dirty="0"/>
              <a:t>…από το κεφ. </a:t>
            </a:r>
            <a:r>
              <a:rPr lang="el-GR" sz="2800" dirty="0" smtClean="0"/>
              <a:t>3  </a:t>
            </a:r>
            <a:r>
              <a:rPr lang="el-GR" sz="2800" dirty="0"/>
              <a:t>σελ. </a:t>
            </a:r>
            <a:r>
              <a:rPr lang="el-GR" sz="2800" dirty="0" smtClean="0"/>
              <a:t>19-21</a:t>
            </a:r>
            <a:br>
              <a:rPr lang="el-GR" sz="2800" dirty="0" smtClean="0"/>
            </a:br>
            <a:r>
              <a:rPr lang="el-GR" sz="2800" dirty="0"/>
              <a:t/>
            </a:r>
            <a:br>
              <a:rPr lang="el-GR" sz="2800" dirty="0"/>
            </a:br>
            <a:r>
              <a:rPr lang="el-GR" sz="3200" dirty="0" smtClean="0">
                <a:solidFill>
                  <a:srgbClr val="00B050"/>
                </a:solidFill>
              </a:rPr>
              <a:t>Βάλε √  στη σωστή απάντηση</a:t>
            </a:r>
            <a:r>
              <a:rPr lang="el-GR" sz="3200" dirty="0" smtClean="0"/>
              <a:t>          </a:t>
            </a:r>
            <a:br>
              <a:rPr lang="el-GR" sz="3200" dirty="0" smtClean="0"/>
            </a:br>
            <a:r>
              <a:rPr lang="el-GR" sz="3200" dirty="0"/>
              <a:t/>
            </a:r>
            <a:br>
              <a:rPr lang="el-GR" sz="3200" dirty="0"/>
            </a:br>
            <a:r>
              <a:rPr lang="el-GR" sz="3200" dirty="0" smtClean="0"/>
              <a:t>Τα βιβλία της Καινής Διαθήκης είναι:</a:t>
            </a:r>
            <a:br>
              <a:rPr lang="el-GR" sz="3200" dirty="0" smtClean="0"/>
            </a:br>
            <a:r>
              <a:rPr lang="el-GR" sz="3200" dirty="0" smtClean="0"/>
              <a:t> 17 </a:t>
            </a:r>
            <a:br>
              <a:rPr lang="el-GR" sz="3200" dirty="0" smtClean="0"/>
            </a:br>
            <a:r>
              <a:rPr lang="el-GR" sz="3200" dirty="0"/>
              <a:t/>
            </a:r>
            <a:br>
              <a:rPr lang="el-GR" sz="3200" dirty="0"/>
            </a:br>
            <a:r>
              <a:rPr lang="el-GR" sz="3200" dirty="0" smtClean="0"/>
              <a:t>Ευαγγέλιο σημαίνει:</a:t>
            </a:r>
            <a:br>
              <a:rPr lang="el-GR" sz="3200" dirty="0" smtClean="0"/>
            </a:br>
            <a:r>
              <a:rPr lang="el-GR" sz="3200" dirty="0" smtClean="0"/>
              <a:t>Το χαρμόσυνο μήνυμα που κήρυξε ο Ιησούς</a:t>
            </a:r>
            <a:r>
              <a:rPr lang="el-GR" sz="2800" dirty="0"/>
              <a:t/>
            </a:r>
            <a:br>
              <a:rPr lang="el-GR" sz="2800" dirty="0"/>
            </a:br>
            <a:r>
              <a:rPr lang="el-GR" sz="2800" dirty="0" smtClean="0"/>
              <a:t>Το βιβλίο που μας πληροφορεί γι’ Αυτόν </a:t>
            </a:r>
            <a:br>
              <a:rPr lang="el-GR" sz="2800" dirty="0" smtClean="0"/>
            </a:br>
            <a:r>
              <a:rPr lang="el-GR" sz="2800" dirty="0" smtClean="0"/>
              <a:t>Και τα δύο πιο πάνω μαζί</a:t>
            </a:r>
            <a:endParaRPr lang="el-G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156" y="1970468"/>
            <a:ext cx="9534698" cy="4277931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/>
              <a:t>                    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smtClean="0"/>
              <a:t>                        </a:t>
            </a:r>
            <a:r>
              <a:rPr lang="el-GR" sz="3200" dirty="0" smtClean="0"/>
              <a:t>    33  </a:t>
            </a:r>
            <a:r>
              <a:rPr lang="el-GR" dirty="0" smtClean="0"/>
              <a:t>            </a:t>
            </a:r>
            <a:r>
              <a:rPr lang="el-GR" sz="3200" dirty="0" smtClean="0"/>
              <a:t>27         21</a:t>
            </a:r>
          </a:p>
          <a:p>
            <a:pPr marL="0" indent="0">
              <a:buNone/>
            </a:pPr>
            <a:r>
              <a:rPr lang="el-GR" sz="3200" dirty="0" smtClean="0"/>
              <a:t>                                </a:t>
            </a:r>
          </a:p>
          <a:p>
            <a:pPr marL="0" indent="0">
              <a:buNone/>
            </a:pPr>
            <a:r>
              <a:rPr lang="el-GR" sz="3200" dirty="0" smtClean="0"/>
              <a:t>                                                  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1483262" y="2954532"/>
            <a:ext cx="425002" cy="5537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3310976" y="2954532"/>
            <a:ext cx="425002" cy="5537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4857503" y="2954532"/>
            <a:ext cx="425002" cy="5537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6280086" y="2969256"/>
            <a:ext cx="425002" cy="5537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9500314" y="4479702"/>
            <a:ext cx="425002" cy="5537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Rectangle 8"/>
          <p:cNvSpPr/>
          <p:nvPr/>
        </p:nvSpPr>
        <p:spPr>
          <a:xfrm>
            <a:off x="7769210" y="4878948"/>
            <a:ext cx="425002" cy="5537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Rectangle 9"/>
          <p:cNvSpPr/>
          <p:nvPr/>
        </p:nvSpPr>
        <p:spPr>
          <a:xfrm>
            <a:off x="5134991" y="5310390"/>
            <a:ext cx="425002" cy="5537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5316" y="1853248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4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r>
              <a:rPr lang="el-GR" sz="2800" dirty="0"/>
              <a:t>…από το κεφ. 3  σελ. </a:t>
            </a:r>
            <a:r>
              <a:rPr lang="el-GR" sz="2800" dirty="0" smtClean="0"/>
              <a:t>19-21</a:t>
            </a:r>
          </a:p>
          <a:p>
            <a:endParaRPr lang="el-GR" sz="2800" dirty="0"/>
          </a:p>
          <a:p>
            <a:pPr marL="0" indent="0">
              <a:buNone/>
            </a:pPr>
            <a:r>
              <a:rPr lang="el-GR" sz="2800" dirty="0"/>
              <a:t/>
            </a:r>
            <a:br>
              <a:rPr lang="el-GR" sz="2800" dirty="0"/>
            </a:br>
            <a:r>
              <a:rPr lang="el-GR" sz="2800" dirty="0" smtClean="0"/>
              <a:t>Επίλεξε από το πλαίσιο τα ονόματα αυτών που έγραψαν τα Ευαγγέλια</a:t>
            </a:r>
          </a:p>
          <a:p>
            <a:pPr marL="0" indent="0">
              <a:buNone/>
            </a:pPr>
            <a:endParaRPr lang="el-GR" sz="2800" dirty="0"/>
          </a:p>
          <a:p>
            <a:pPr marL="0" indent="0">
              <a:buNone/>
            </a:pPr>
            <a:endParaRPr lang="el-GR" sz="2800" dirty="0" smtClean="0"/>
          </a:p>
          <a:p>
            <a:pPr marL="0" indent="0">
              <a:buNone/>
            </a:pPr>
            <a:endParaRPr lang="el-GR" sz="2800" dirty="0"/>
          </a:p>
          <a:p>
            <a:pPr marL="0" indent="0">
              <a:buNone/>
            </a:pPr>
            <a:endParaRPr lang="el-GR" sz="2800" dirty="0" smtClean="0"/>
          </a:p>
          <a:p>
            <a:pPr marL="0" indent="0">
              <a:buNone/>
            </a:pPr>
            <a:endParaRPr lang="el-GR" sz="2800" dirty="0"/>
          </a:p>
          <a:p>
            <a:pPr marL="0" indent="0">
              <a:buNone/>
            </a:pPr>
            <a:endParaRPr lang="el-GR" sz="2800" dirty="0" smtClean="0"/>
          </a:p>
          <a:p>
            <a:pPr marL="0" indent="0">
              <a:buNone/>
            </a:pPr>
            <a:r>
              <a:rPr lang="el-GR" sz="2800" dirty="0" smtClean="0"/>
              <a:t>1</a:t>
            </a:r>
            <a:r>
              <a:rPr lang="el-GR" sz="2800" baseline="30000" dirty="0" smtClean="0"/>
              <a:t>ος</a:t>
            </a:r>
            <a:r>
              <a:rPr lang="el-GR" sz="2800" dirty="0" smtClean="0"/>
              <a:t>………………… 2</a:t>
            </a:r>
            <a:r>
              <a:rPr lang="el-GR" sz="2800" baseline="30000" dirty="0" smtClean="0"/>
              <a:t>ος</a:t>
            </a:r>
            <a:r>
              <a:rPr lang="el-GR" sz="2800" dirty="0" smtClean="0"/>
              <a:t> ……………….. 3</a:t>
            </a:r>
            <a:r>
              <a:rPr lang="el-GR" sz="2800" baseline="30000" dirty="0" smtClean="0"/>
              <a:t>ος</a:t>
            </a:r>
            <a:r>
              <a:rPr lang="el-GR" sz="2800" dirty="0" smtClean="0"/>
              <a:t> …………………4</a:t>
            </a:r>
            <a:r>
              <a:rPr lang="el-GR" sz="2800" baseline="30000" dirty="0" smtClean="0"/>
              <a:t>ος</a:t>
            </a:r>
            <a:r>
              <a:rPr lang="el-GR" sz="2800" dirty="0" smtClean="0"/>
              <a:t> ……………..</a:t>
            </a:r>
            <a:r>
              <a:rPr lang="el-GR" sz="2800" baseline="30000" dirty="0" smtClean="0"/>
              <a:t>  </a:t>
            </a:r>
            <a:r>
              <a:rPr lang="el-GR" sz="2800" dirty="0" smtClean="0"/>
              <a:t>                    </a:t>
            </a:r>
            <a:endParaRPr lang="el-GR" sz="2800" dirty="0"/>
          </a:p>
        </p:txBody>
      </p:sp>
      <p:sp>
        <p:nvSpPr>
          <p:cNvPr id="5" name="Double Wave 4"/>
          <p:cNvSpPr/>
          <p:nvPr/>
        </p:nvSpPr>
        <p:spPr>
          <a:xfrm>
            <a:off x="3155323" y="2026811"/>
            <a:ext cx="5100034" cy="2804375"/>
          </a:xfrm>
          <a:prstGeom prst="doubleWav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Μάρκος, </a:t>
            </a:r>
            <a:r>
              <a:rPr lang="el-GR" dirty="0" smtClean="0"/>
              <a:t>Φίλιππος</a:t>
            </a:r>
            <a:r>
              <a:rPr lang="el-GR" dirty="0" smtClean="0"/>
              <a:t>, Παύλος, Τιμόθεος, </a:t>
            </a:r>
            <a:r>
              <a:rPr lang="el-GR" dirty="0" err="1" smtClean="0"/>
              <a:t>Μάμας</a:t>
            </a:r>
            <a:r>
              <a:rPr lang="el-GR" dirty="0" smtClean="0"/>
              <a:t>, </a:t>
            </a:r>
          </a:p>
          <a:p>
            <a:pPr algn="ctr"/>
            <a:r>
              <a:rPr lang="el-GR" dirty="0" smtClean="0"/>
              <a:t>Λουκάς, Στέφανος, Σπυρίδων, Ματθαίος,</a:t>
            </a:r>
          </a:p>
          <a:p>
            <a:pPr algn="ctr"/>
            <a:r>
              <a:rPr lang="el-GR" dirty="0" smtClean="0"/>
              <a:t>Πέτρος, Ιωάννης,  Ιωσήφ.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7424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093262" cy="6858000"/>
          </a:xfrm>
        </p:spPr>
        <p:txBody>
          <a:bodyPr>
            <a:normAutofit fontScale="92500" lnSpcReduction="10000"/>
          </a:bodyPr>
          <a:lstStyle/>
          <a:p>
            <a:r>
              <a:rPr lang="el-GR" sz="2800" dirty="0"/>
              <a:t>…από το κεφ. </a:t>
            </a:r>
            <a:r>
              <a:rPr lang="el-GR" sz="2800" dirty="0" smtClean="0"/>
              <a:t>4  </a:t>
            </a:r>
            <a:r>
              <a:rPr lang="el-GR" sz="2800" dirty="0"/>
              <a:t>σελ. </a:t>
            </a:r>
            <a:r>
              <a:rPr lang="el-GR" sz="2800" dirty="0" smtClean="0"/>
              <a:t>23</a:t>
            </a:r>
            <a:r>
              <a:rPr lang="el-GR" sz="2800" dirty="0"/>
              <a:t/>
            </a:r>
            <a:br>
              <a:rPr lang="el-GR" sz="2800" dirty="0"/>
            </a:br>
            <a:endParaRPr lang="el-GR" sz="2800" dirty="0" smtClean="0"/>
          </a:p>
          <a:p>
            <a:pPr marL="0" indent="0">
              <a:buNone/>
            </a:pPr>
            <a:r>
              <a:rPr lang="el-GR" sz="2800" dirty="0"/>
              <a:t>Βάλε √  στη σωστή </a:t>
            </a:r>
            <a:r>
              <a:rPr lang="el-GR" sz="2800" dirty="0" smtClean="0"/>
              <a:t>απάντηση          </a:t>
            </a:r>
          </a:p>
          <a:p>
            <a:pPr marL="0" indent="0">
              <a:buNone/>
            </a:pPr>
            <a:endParaRPr lang="el-GR" sz="2800" dirty="0" smtClean="0"/>
          </a:p>
          <a:p>
            <a:pPr marL="0" indent="0">
              <a:buNone/>
            </a:pPr>
            <a:r>
              <a:rPr lang="el-GR" sz="2800" dirty="0" smtClean="0"/>
              <a:t>Συγγραφέας των επιστολών ήταν:</a:t>
            </a:r>
          </a:p>
          <a:p>
            <a:pPr marL="0" indent="0">
              <a:buNone/>
            </a:pPr>
            <a:endParaRPr lang="el-GR" sz="2800" dirty="0" smtClean="0"/>
          </a:p>
          <a:p>
            <a:pPr marL="0" indent="0">
              <a:buNone/>
            </a:pPr>
            <a:r>
              <a:rPr lang="el-GR" sz="2800" dirty="0" smtClean="0"/>
              <a:t>Ο απόστολος Βαρνάβας</a:t>
            </a:r>
          </a:p>
          <a:p>
            <a:pPr marL="0" indent="0">
              <a:buNone/>
            </a:pPr>
            <a:r>
              <a:rPr lang="el-GR" sz="2800" dirty="0" smtClean="0"/>
              <a:t> </a:t>
            </a:r>
            <a:endParaRPr lang="el-GR" sz="2800" dirty="0"/>
          </a:p>
          <a:p>
            <a:pPr marL="0" indent="0">
              <a:buNone/>
            </a:pPr>
            <a:r>
              <a:rPr lang="el-GR" sz="2800" dirty="0" smtClean="0"/>
              <a:t>Ο Άγιος Λάζαρος </a:t>
            </a:r>
          </a:p>
          <a:p>
            <a:pPr marL="0" indent="0">
              <a:buNone/>
            </a:pPr>
            <a:r>
              <a:rPr lang="el-GR" sz="2800" dirty="0" smtClean="0"/>
              <a:t> </a:t>
            </a:r>
          </a:p>
          <a:p>
            <a:pPr marL="0" indent="0">
              <a:buNone/>
            </a:pPr>
            <a:r>
              <a:rPr lang="el-GR" sz="2800" dirty="0" smtClean="0"/>
              <a:t>Ο απόστολος Παύλος</a:t>
            </a:r>
          </a:p>
          <a:p>
            <a:pPr marL="0" indent="0">
              <a:buNone/>
            </a:pPr>
            <a:r>
              <a:rPr lang="el-GR" sz="2800" dirty="0" smtClean="0"/>
              <a:t> </a:t>
            </a:r>
          </a:p>
          <a:p>
            <a:pPr marL="0" indent="0">
              <a:buNone/>
            </a:pPr>
            <a:r>
              <a:rPr lang="el-GR" sz="2800" dirty="0" smtClean="0"/>
              <a:t>Ο Ευαγγελιστής Μάρκος </a:t>
            </a:r>
            <a:r>
              <a:rPr lang="el-GR" sz="2800" dirty="0"/>
              <a:t/>
            </a:r>
            <a:br>
              <a:rPr lang="el-GR" sz="2800" dirty="0"/>
            </a:br>
            <a:endParaRPr lang="el-GR" sz="2800" dirty="0"/>
          </a:p>
        </p:txBody>
      </p:sp>
      <p:sp>
        <p:nvSpPr>
          <p:cNvPr id="4" name="Rectangle 3"/>
          <p:cNvSpPr/>
          <p:nvPr/>
        </p:nvSpPr>
        <p:spPr>
          <a:xfrm>
            <a:off x="4314424" y="2823689"/>
            <a:ext cx="566670" cy="5666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3271407" y="3732725"/>
            <a:ext cx="566670" cy="5666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3876542" y="4710446"/>
            <a:ext cx="566670" cy="5666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4275787" y="5574404"/>
            <a:ext cx="566670" cy="5666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7115" y="0"/>
            <a:ext cx="3932007" cy="3914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05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032" y="141668"/>
            <a:ext cx="12015967" cy="6716332"/>
          </a:xfrm>
        </p:spPr>
        <p:txBody>
          <a:bodyPr/>
          <a:lstStyle/>
          <a:p>
            <a:r>
              <a:rPr lang="el-GR" dirty="0"/>
              <a:t>…από το κεφ. </a:t>
            </a:r>
            <a:r>
              <a:rPr lang="el-GR" dirty="0" smtClean="0"/>
              <a:t>5  </a:t>
            </a:r>
            <a:r>
              <a:rPr lang="el-GR" dirty="0"/>
              <a:t>σελ. </a:t>
            </a:r>
            <a:r>
              <a:rPr lang="el-GR" dirty="0" smtClean="0"/>
              <a:t>28-30</a:t>
            </a:r>
          </a:p>
          <a:p>
            <a:pPr marL="0" indent="0">
              <a:buNone/>
            </a:pPr>
            <a:r>
              <a:rPr lang="el-GR" dirty="0"/>
              <a:t/>
            </a:r>
            <a:br>
              <a:rPr lang="el-GR" dirty="0"/>
            </a:br>
            <a:r>
              <a:rPr lang="el-GR" sz="3600" dirty="0"/>
              <a:t>Σωστό(Σ)  Ή… Λάθος(Λ) </a:t>
            </a:r>
            <a:r>
              <a:rPr lang="el-GR" sz="3600" dirty="0" smtClean="0"/>
              <a:t>             </a:t>
            </a:r>
          </a:p>
          <a:p>
            <a:pPr marL="0" indent="0">
              <a:buNone/>
            </a:pPr>
            <a:endParaRPr lang="el-GR" sz="3600" dirty="0" smtClean="0"/>
          </a:p>
          <a:p>
            <a:pPr marL="0" indent="0">
              <a:buNone/>
            </a:pPr>
            <a:r>
              <a:rPr lang="el-GR" sz="3600" dirty="0"/>
              <a:t/>
            </a:r>
            <a:br>
              <a:rPr lang="el-GR" sz="3600" dirty="0"/>
            </a:br>
            <a:r>
              <a:rPr lang="el-GR" sz="3200" dirty="0" smtClean="0"/>
              <a:t>Ο Θεός έστειλε στη </a:t>
            </a:r>
            <a:r>
              <a:rPr lang="el-GR" sz="3200" dirty="0" err="1" smtClean="0"/>
              <a:t>Μαριάμ</a:t>
            </a:r>
            <a:r>
              <a:rPr lang="el-GR" sz="3200" dirty="0" smtClean="0"/>
              <a:t> τον αρχάγγελο Γαβριήλ </a:t>
            </a:r>
          </a:p>
          <a:p>
            <a:pPr marL="0" indent="0">
              <a:buNone/>
            </a:pPr>
            <a:r>
              <a:rPr lang="el-GR" sz="3200" dirty="0" smtClean="0"/>
              <a:t>Η Μαρία (</a:t>
            </a:r>
            <a:r>
              <a:rPr lang="el-GR" sz="3200" dirty="0" err="1" smtClean="0"/>
              <a:t>Μαριάμ</a:t>
            </a:r>
            <a:r>
              <a:rPr lang="el-GR" sz="3200" dirty="0" smtClean="0"/>
              <a:t>)ένιωσε ενθουσιασμό όταν είδε τον αγγελιοφόρο του Θεού</a:t>
            </a:r>
          </a:p>
          <a:p>
            <a:pPr marL="0" indent="0">
              <a:buNone/>
            </a:pPr>
            <a:r>
              <a:rPr lang="el-GR" sz="3200" dirty="0" smtClean="0"/>
              <a:t>Η Μαρία έμεινε έγκυος </a:t>
            </a:r>
            <a:r>
              <a:rPr lang="el-GR" sz="3200" u="sng" dirty="0" smtClean="0"/>
              <a:t>χωρίς</a:t>
            </a:r>
            <a:r>
              <a:rPr lang="el-GR" sz="3200" dirty="0" smtClean="0"/>
              <a:t> την  ενέργεια του Αγίου Πνεύματος και τη δύναμη του Θεού</a:t>
            </a:r>
          </a:p>
          <a:p>
            <a:pPr marL="0" indent="0">
              <a:buNone/>
            </a:pPr>
            <a:r>
              <a:rPr lang="el-GR" sz="3200" dirty="0" smtClean="0"/>
              <a:t>Ευαγγελισμός είναι η ανακοίνωση στην Παναγία της καλής είδησης ότι θα γεννήσει τον Μεσσία  </a:t>
            </a:r>
            <a:endParaRPr lang="el-GR" sz="3600" dirty="0"/>
          </a:p>
        </p:txBody>
      </p:sp>
      <p:sp>
        <p:nvSpPr>
          <p:cNvPr id="4" name="Rectangle 3"/>
          <p:cNvSpPr/>
          <p:nvPr/>
        </p:nvSpPr>
        <p:spPr>
          <a:xfrm>
            <a:off x="10380370" y="2799010"/>
            <a:ext cx="631065" cy="579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4855336" y="3913032"/>
            <a:ext cx="654676" cy="5945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7138115" y="5022761"/>
            <a:ext cx="618186" cy="6181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7202509" y="6107805"/>
            <a:ext cx="643944" cy="5892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213" y="0"/>
            <a:ext cx="2333224" cy="2721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44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l-GR" dirty="0"/>
              <a:t>…από το κεφ. </a:t>
            </a:r>
            <a:r>
              <a:rPr lang="el-GR" dirty="0" smtClean="0"/>
              <a:t>6  </a:t>
            </a:r>
            <a:r>
              <a:rPr lang="el-GR" dirty="0"/>
              <a:t>σελ. </a:t>
            </a:r>
            <a:r>
              <a:rPr lang="el-GR" dirty="0" smtClean="0"/>
              <a:t>32-34</a:t>
            </a:r>
          </a:p>
          <a:p>
            <a:pPr marL="0" indent="0">
              <a:buNone/>
            </a:pPr>
            <a:r>
              <a:rPr lang="el-GR" sz="3200" dirty="0" smtClean="0"/>
              <a:t>Αντιστοίχισε τα στοιχεία που βρίσκονται στους δύο πίνακες</a:t>
            </a:r>
          </a:p>
          <a:p>
            <a:pPr marL="0" indent="0">
              <a:buNone/>
            </a:pPr>
            <a:r>
              <a:rPr lang="el-GR" dirty="0" smtClean="0"/>
              <a:t>Προσοχή! Ένα στοιχείο από τη στήλη α΄ περισσεύει! 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 algn="ctr">
              <a:buNone/>
            </a:pPr>
            <a:r>
              <a:rPr lang="el-GR" dirty="0" smtClean="0"/>
              <a:t> </a:t>
            </a:r>
            <a:r>
              <a:rPr lang="el-GR" b="1" dirty="0" smtClean="0"/>
              <a:t>1</a:t>
            </a:r>
            <a:r>
              <a:rPr lang="el-GR" b="1" dirty="0" smtClean="0">
                <a:sym typeface="Wingdings" panose="05000000000000000000" pitchFamily="2" charset="2"/>
              </a:rPr>
              <a:t>…..   2…..   3…..   4…..  5…..   6…..</a:t>
            </a:r>
            <a:endParaRPr lang="el-GR" dirty="0" smtClean="0"/>
          </a:p>
          <a:p>
            <a:pPr marL="0" indent="0">
              <a:buNone/>
            </a:pPr>
            <a:endParaRPr lang="el-G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181420"/>
              </p:ext>
            </p:extLst>
          </p:nvPr>
        </p:nvGraphicFramePr>
        <p:xfrm>
          <a:off x="2073497" y="1558344"/>
          <a:ext cx="7443990" cy="412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1995"/>
                <a:gridCol w="3721995"/>
              </a:tblGrid>
              <a:tr h="4121240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Α΄</a:t>
                      </a:r>
                    </a:p>
                    <a:p>
                      <a:endParaRPr lang="el-GR" b="0" dirty="0" smtClean="0"/>
                    </a:p>
                    <a:p>
                      <a:r>
                        <a:rPr lang="el-GR" b="0" dirty="0" smtClean="0"/>
                        <a:t>1)Καίσαρας Αύγουστος</a:t>
                      </a:r>
                    </a:p>
                    <a:p>
                      <a:r>
                        <a:rPr lang="el-GR" b="0" dirty="0" smtClean="0"/>
                        <a:t>2)Ιωσήφ</a:t>
                      </a:r>
                    </a:p>
                    <a:p>
                      <a:r>
                        <a:rPr lang="el-GR" b="0" dirty="0" smtClean="0"/>
                        <a:t>3)Άγγελος Κυρίου</a:t>
                      </a:r>
                    </a:p>
                    <a:p>
                      <a:r>
                        <a:rPr lang="el-GR" b="0" dirty="0" smtClean="0"/>
                        <a:t>4)Σοφοί μάγοι</a:t>
                      </a:r>
                    </a:p>
                    <a:p>
                      <a:r>
                        <a:rPr lang="el-GR" b="0" dirty="0" smtClean="0"/>
                        <a:t>5)Σωτήρας</a:t>
                      </a:r>
                    </a:p>
                    <a:p>
                      <a:r>
                        <a:rPr lang="el-GR" b="0" dirty="0" smtClean="0"/>
                        <a:t>6)Ηρώδης</a:t>
                      </a:r>
                    </a:p>
                    <a:p>
                      <a:r>
                        <a:rPr lang="el-GR" b="0" dirty="0" smtClean="0"/>
                        <a:t>7)Αρχέλαος</a:t>
                      </a:r>
                    </a:p>
                    <a:p>
                      <a:endParaRPr lang="el-GR" dirty="0" smtClean="0"/>
                    </a:p>
                    <a:p>
                      <a:endParaRPr lang="el-GR" dirty="0" smtClean="0"/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Β΄</a:t>
                      </a:r>
                    </a:p>
                    <a:p>
                      <a:pPr algn="l"/>
                      <a:endParaRPr lang="el-GR" dirty="0" smtClean="0"/>
                    </a:p>
                    <a:p>
                      <a:pPr algn="l"/>
                      <a:r>
                        <a:rPr lang="el-GR" b="0" dirty="0" smtClean="0"/>
                        <a:t>Α)Σκοτώνει όλα τα αγόρια της Βηθλεέμ κάτω των 2 ετών.</a:t>
                      </a:r>
                    </a:p>
                    <a:p>
                      <a:pPr algn="l"/>
                      <a:r>
                        <a:rPr lang="el-GR" b="0" dirty="0" smtClean="0"/>
                        <a:t>Β)Σώζει και ελευθερώνει τον άνθρωπο από κάθε κακό.</a:t>
                      </a:r>
                    </a:p>
                    <a:p>
                      <a:pPr algn="l"/>
                      <a:r>
                        <a:rPr lang="el-GR" b="0" dirty="0" smtClean="0"/>
                        <a:t>Γ)Προσκυνούν το θείο βρέφος.</a:t>
                      </a:r>
                    </a:p>
                    <a:p>
                      <a:pPr algn="l"/>
                      <a:r>
                        <a:rPr lang="el-GR" b="0" dirty="0" smtClean="0"/>
                        <a:t>Δ) </a:t>
                      </a:r>
                      <a:r>
                        <a:rPr lang="el-GR" b="0" dirty="0" err="1" smtClean="0"/>
                        <a:t>Αναγγέλει</a:t>
                      </a:r>
                      <a:r>
                        <a:rPr lang="el-GR" b="0" dirty="0" smtClean="0"/>
                        <a:t> στους ανθρώπους τη γέννηση του Χριστού. </a:t>
                      </a:r>
                    </a:p>
                    <a:p>
                      <a:pPr algn="l"/>
                      <a:r>
                        <a:rPr lang="el-GR" b="0" dirty="0" smtClean="0"/>
                        <a:t>Ε) Μεταβαίνει στη Βηθλεέμ.</a:t>
                      </a:r>
                    </a:p>
                    <a:p>
                      <a:pPr algn="l"/>
                      <a:r>
                        <a:rPr lang="el-GR" b="0" dirty="0" err="1" smtClean="0"/>
                        <a:t>Στ</a:t>
                      </a:r>
                      <a:r>
                        <a:rPr lang="el-GR" b="0" dirty="0" smtClean="0"/>
                        <a:t>) Διατάζει την απογραφή  του πληθυσμού της αυτοκρατορίας.</a:t>
                      </a:r>
                    </a:p>
                    <a:p>
                      <a:pPr algn="l"/>
                      <a:endParaRPr lang="el-GR" b="0" dirty="0" smtClean="0"/>
                    </a:p>
                    <a:p>
                      <a:pPr algn="l"/>
                      <a:endParaRPr lang="el-GR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686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/>
              <a:t>…από το κεφ. 7  σελ. 36-38</a:t>
            </a:r>
          </a:p>
          <a:p>
            <a:endParaRPr lang="el-GR" dirty="0" smtClean="0"/>
          </a:p>
          <a:p>
            <a:r>
              <a:rPr lang="el-GR" sz="2400" dirty="0" smtClean="0"/>
              <a:t>Η Εικόνα της Γέννησης!</a:t>
            </a:r>
          </a:p>
          <a:p>
            <a:pPr marL="0" indent="0">
              <a:buNone/>
            </a:pPr>
            <a:endParaRPr lang="el-GR" sz="2400" dirty="0" smtClean="0"/>
          </a:p>
          <a:p>
            <a:pPr marL="0" indent="0">
              <a:buNone/>
            </a:pPr>
            <a:endParaRPr lang="el-GR" sz="2400" dirty="0" smtClean="0"/>
          </a:p>
          <a:p>
            <a:pPr marL="0" indent="0">
              <a:buNone/>
            </a:pPr>
            <a:r>
              <a:rPr lang="el-GR" sz="2400" dirty="0" smtClean="0"/>
              <a:t>Με βάση τα στοιχεία που σου </a:t>
            </a:r>
          </a:p>
          <a:p>
            <a:pPr marL="0" indent="0">
              <a:buNone/>
            </a:pPr>
            <a:r>
              <a:rPr lang="el-GR" sz="2400" dirty="0" smtClean="0"/>
              <a:t>δίνονται στις σελίδες 37 και 38,</a:t>
            </a:r>
          </a:p>
          <a:p>
            <a:pPr marL="0" indent="0">
              <a:buNone/>
            </a:pPr>
            <a:r>
              <a:rPr lang="el-GR" sz="2400" dirty="0" smtClean="0"/>
              <a:t> βάλε  τους  αριθμούς  στα</a:t>
            </a:r>
          </a:p>
          <a:p>
            <a:pPr marL="0" indent="0">
              <a:buNone/>
            </a:pPr>
            <a:r>
              <a:rPr lang="el-GR" sz="2400" dirty="0" smtClean="0"/>
              <a:t>Κουτάκια της εικόνας.</a:t>
            </a:r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r>
              <a:rPr lang="el-GR" sz="2400" dirty="0" smtClean="0"/>
              <a:t>πχ </a:t>
            </a:r>
            <a:r>
              <a:rPr lang="el-GR" sz="2400" dirty="0" smtClean="0">
                <a:sym typeface="Wingdings" panose="05000000000000000000" pitchFamily="2" charset="2"/>
              </a:rPr>
              <a:t>1</a:t>
            </a:r>
            <a:endParaRPr lang="el-GR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493" y="0"/>
            <a:ext cx="6396507" cy="673634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828367" y="315532"/>
            <a:ext cx="231820" cy="2962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44654" y="3334901"/>
            <a:ext cx="218940" cy="298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7866844" y="3108093"/>
            <a:ext cx="233967" cy="2811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10038008" y="2814033"/>
            <a:ext cx="277735" cy="268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Rectangle 8"/>
          <p:cNvSpPr/>
          <p:nvPr/>
        </p:nvSpPr>
        <p:spPr>
          <a:xfrm>
            <a:off x="9358528" y="3762728"/>
            <a:ext cx="271060" cy="3148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Rectangle 9"/>
          <p:cNvSpPr/>
          <p:nvPr/>
        </p:nvSpPr>
        <p:spPr>
          <a:xfrm>
            <a:off x="6783291" y="5817740"/>
            <a:ext cx="321972" cy="2482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10053451" y="6065949"/>
            <a:ext cx="309564" cy="2919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Rectangle 11"/>
          <p:cNvSpPr/>
          <p:nvPr/>
        </p:nvSpPr>
        <p:spPr>
          <a:xfrm>
            <a:off x="9184664" y="2331076"/>
            <a:ext cx="444924" cy="3144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1</a:t>
            </a:r>
            <a:endParaRPr lang="el-GR" dirty="0"/>
          </a:p>
        </p:txBody>
      </p:sp>
      <p:sp>
        <p:nvSpPr>
          <p:cNvPr id="13" name="Rectangle 12"/>
          <p:cNvSpPr/>
          <p:nvPr/>
        </p:nvSpPr>
        <p:spPr>
          <a:xfrm>
            <a:off x="11191741" y="1796602"/>
            <a:ext cx="257577" cy="2060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1236372" y="2548941"/>
            <a:ext cx="7830146" cy="24995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527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670</TotalTime>
  <Words>649</Words>
  <Application>Microsoft Office PowerPoint</Application>
  <PresentationFormat>Widescreen</PresentationFormat>
  <Paragraphs>128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Black</vt:lpstr>
      <vt:lpstr>Century Gothic</vt:lpstr>
      <vt:lpstr>Wingdings</vt:lpstr>
      <vt:lpstr>Wingdings 3</vt:lpstr>
      <vt:lpstr>Ion</vt:lpstr>
      <vt:lpstr>Β΄ΓΥΜΝΑΣΙΟΥ ΕΠΑΝΑΛΗΠΤΙΚΕΣ ΑΣΚΗΣΕΙΣ  Για τα κεφάλαια 1-10              Ας ξαναθυμηθούμε μερικές… από τις γνώσεις που μάθαμε!!! </vt:lpstr>
      <vt:lpstr>PowerPoint Presentation</vt:lpstr>
      <vt:lpstr>…από το κεφ. 2  σελ. 14-16  Σωστό(Σ)  Ή… Λάθος(Λ)  </vt:lpstr>
      <vt:lpstr>…από το κεφ. 3  σελ. 19-21  Βάλε √  στη σωστή απάντηση            Τα βιβλία της Καινής Διαθήκης είναι:  17   Ευαγγέλιο σημαίνει: Το χαρμόσυνο μήνυμα που κήρυξε ο Ιησούς Το βιβλίο που μας πληροφορεί γι’ Αυτόν  Και τα δύο πιο πάνω μαζί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Β΄ΓΥΜΝΑΣΙΟΥ ΕΠΑΝΑΛΗΠΤΙΚΕΣ ΑΣΚΗΣΕΙΣ     </dc:title>
  <dc:creator>Vaggelis Foukas</dc:creator>
  <cp:lastModifiedBy>Vaggelis Foukas</cp:lastModifiedBy>
  <cp:revision>67</cp:revision>
  <dcterms:created xsi:type="dcterms:W3CDTF">2020-03-26T07:33:30Z</dcterms:created>
  <dcterms:modified xsi:type="dcterms:W3CDTF">2020-03-27T07:57:24Z</dcterms:modified>
</cp:coreProperties>
</file>